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324" r:id="rId5"/>
    <p:sldId id="302" r:id="rId6"/>
    <p:sldId id="315" r:id="rId7"/>
    <p:sldId id="325" r:id="rId8"/>
    <p:sldId id="304" r:id="rId9"/>
    <p:sldId id="326" r:id="rId10"/>
    <p:sldId id="327" r:id="rId11"/>
    <p:sldId id="328" r:id="rId12"/>
    <p:sldId id="329" r:id="rId13"/>
    <p:sldId id="330" r:id="rId14"/>
    <p:sldId id="331" r:id="rId15"/>
    <p:sldId id="332" r:id="rId16"/>
    <p:sldId id="333" r:id="rId17"/>
    <p:sldId id="334" r:id="rId18"/>
    <p:sldId id="335" r:id="rId19"/>
    <p:sldId id="3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033" autoAdjust="0"/>
  </p:normalViewPr>
  <p:slideViewPr>
    <p:cSldViewPr snapToGrid="0">
      <p:cViewPr varScale="1">
        <p:scale>
          <a:sx n="71" d="100"/>
          <a:sy n="71" d="100"/>
        </p:scale>
        <p:origin x="696" y="54"/>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3/23/2023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3/23/2023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endParaRPr lang="en-US" dirty="0"/>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p15:clr>
            <a:srgbClr val="FBAE40"/>
          </p15:clr>
        </p15:guide>
        <p15:guide id="2" pos="3840">
          <p15:clr>
            <a:srgbClr val="FBAE40"/>
          </p15:clr>
        </p15:guide>
        <p15:guide id="3" orient="horz" pos="14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3/23/2023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g"/><Relationship Id="rId4" Type="http://schemas.openxmlformats.org/officeDocument/2006/relationships/hyperlink" Target="https://www.universetoday.com/38160/planet-earth-wallpape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pixnio.com/fauna-animals/dogs/animal-portrait-dog-fur-terrier-canine-pet-brown" TargetMode="External"/><Relationship Id="rId2" Type="http://schemas.openxmlformats.org/officeDocument/2006/relationships/image" Target="../media/image16.jpg"/><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pixabay.com/en/thanks-3d-sign-word-thank-you-1004050/" TargetMode="External"/><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universetoday.com/38160/planet-earth-wallpaper/"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hyperlink" Target="https://www.pexels.com/photo/landscape-photography-of-mountain-with-snow-52710/" TargetMode="External"/><Relationship Id="rId7" Type="http://schemas.openxmlformats.org/officeDocument/2006/relationships/hyperlink" Target="http://medforest.net/2019/12/20/sustainable-development-goals-their-impacts-on-forests-and-people/" TargetMode="External"/><Relationship Id="rId2" Type="http://schemas.openxmlformats.org/officeDocument/2006/relationships/image" Target="../media/image5.jpeg"/><Relationship Id="rId1" Type="http://schemas.openxmlformats.org/officeDocument/2006/relationships/slideLayout" Target="../slideLayouts/slideLayout8.xml"/><Relationship Id="rId6" Type="http://schemas.openxmlformats.org/officeDocument/2006/relationships/image" Target="../media/image7.jpg"/><Relationship Id="rId11" Type="http://schemas.openxmlformats.org/officeDocument/2006/relationships/hyperlink" Target="https://www.pexels.com/de-de/foto/ozean-panorama-panoramablick-sonnenuntergang-187916/" TargetMode="External"/><Relationship Id="rId5" Type="http://schemas.openxmlformats.org/officeDocument/2006/relationships/hyperlink" Target="https://www.pexels.com/photo/egypt-desert-813873/" TargetMode="External"/><Relationship Id="rId10" Type="http://schemas.openxmlformats.org/officeDocument/2006/relationships/image" Target="../media/image9.jpg"/><Relationship Id="rId4" Type="http://schemas.openxmlformats.org/officeDocument/2006/relationships/image" Target="../media/image6.jpg"/><Relationship Id="rId9" Type="http://schemas.openxmlformats.org/officeDocument/2006/relationships/hyperlink" Target="https://www.flickr.com/photos/legin101/1210136212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hyperlink" Target="https://www.flickr.com/photos/9422878@N08/5414698806/"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5.xml"/><Relationship Id="rId4" Type="http://schemas.openxmlformats.org/officeDocument/2006/relationships/hyperlink" Target="https://frozenmotionbystephan.blogspot.com/2010/09/beautiful-scales.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maxpixel.net/Plumage-Color-Iridescent-Peacock-Feathers-Feather-3617474" TargetMode="External"/><Relationship Id="rId2" Type="http://schemas.openxmlformats.org/officeDocument/2006/relationships/image" Target="../media/image14.jpg"/><Relationship Id="rId1" Type="http://schemas.openxmlformats.org/officeDocument/2006/relationships/slideLayout" Target="../slideLayouts/slideLayout5.xml"/><Relationship Id="rId5" Type="http://schemas.openxmlformats.org/officeDocument/2006/relationships/hyperlink" Target="https://www.pexels.com/photo/bird-bird-feathers-blue-close-301656/" TargetMode="Externa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a:extLst>
              <a:ext uri="{837473B0-CC2E-450A-ABE3-18F120FF3D39}">
                <a1611:picAttrSrcUrl xmlns:a1611="http://schemas.microsoft.com/office/drawing/2016/11/main" r:id="rId4"/>
              </a:ext>
            </a:extLst>
          </a:blip>
          <a:srcRect l="5556" r="5556"/>
          <a:stretch/>
        </p:blipFill>
        <p:spPr>
          <a:xfrm>
            <a:off x="0" y="0"/>
            <a:ext cx="12192000" cy="6858000"/>
          </a:xfrm>
          <a:blipFill dpi="0" rotWithShape="1">
            <a:blip r:embed="rId5">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a:xfrm>
            <a:off x="4096846" y="1473958"/>
            <a:ext cx="3924935" cy="3190807"/>
          </a:xfrm>
        </p:spPr>
        <p:txBody>
          <a:bodyPr/>
          <a:lstStyle/>
          <a:p>
            <a:r>
              <a:rPr lang="en-US" sz="2400" i="1" dirty="0">
                <a:solidFill>
                  <a:srgbClr val="FF0000"/>
                </a:solidFill>
              </a:rPr>
              <a:t>Indira Gandhi National      	 	        Open University</a:t>
            </a:r>
            <a:br>
              <a:rPr lang="en-US" sz="2000" dirty="0"/>
            </a:br>
            <a:br>
              <a:rPr lang="en-US" sz="2000" dirty="0"/>
            </a:br>
            <a:br>
              <a:rPr lang="en-US" sz="2000" dirty="0"/>
            </a:br>
            <a:br>
              <a:rPr lang="en-US" sz="2000" dirty="0"/>
            </a:br>
            <a:r>
              <a:rPr lang="en-US" sz="2000" dirty="0"/>
              <a:t>Topic : Animals Everywhere</a:t>
            </a:r>
            <a:br>
              <a:rPr lang="en-US" sz="2000" dirty="0"/>
            </a:br>
            <a:r>
              <a:rPr lang="en-US" sz="2000" dirty="0"/>
              <a:t>Subject : English</a:t>
            </a:r>
            <a:br>
              <a:rPr lang="en-US" sz="2000" dirty="0"/>
            </a:br>
            <a:r>
              <a:rPr lang="en-US" sz="2000" dirty="0"/>
              <a:t>Class : Fifth</a:t>
            </a:r>
            <a:br>
              <a:rPr lang="en-US" sz="2000" dirty="0"/>
            </a:br>
            <a:r>
              <a:rPr lang="en-US" sz="2000" dirty="0"/>
              <a:t>Name : Abhishek Kumar Ojha</a:t>
            </a:r>
            <a:br>
              <a:rPr lang="en-US" sz="2000" dirty="0"/>
            </a:br>
            <a:r>
              <a:rPr lang="en-US" sz="2000" dirty="0"/>
              <a:t>Session : 2019 </a:t>
            </a:r>
            <a:r>
              <a:rPr lang="en-US" sz="2000"/>
              <a:t>- 22</a:t>
            </a:r>
            <a:endParaRPr lang="en-US" sz="2000" dirty="0"/>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DC0D586B-ECF5-F92E-ECA7-48CA4935706B}"/>
              </a:ext>
            </a:extLst>
          </p:cNvPr>
          <p:cNvSpPr txBox="1"/>
          <p:nvPr/>
        </p:nvSpPr>
        <p:spPr>
          <a:xfrm>
            <a:off x="0" y="6858000"/>
            <a:ext cx="12192000" cy="230832"/>
          </a:xfrm>
          <a:prstGeom prst="rect">
            <a:avLst/>
          </a:prstGeom>
          <a:noFill/>
        </p:spPr>
        <p:txBody>
          <a:bodyPr wrap="square" rtlCol="0">
            <a:spAutoFit/>
          </a:bodyPr>
          <a:lstStyle/>
          <a:p>
            <a:endParaRPr lang="en-US" sz="90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F2E5B56-FD11-6D3A-B28B-972CD339C830}"/>
              </a:ext>
            </a:extLst>
          </p:cNvPr>
          <p:cNvSpPr>
            <a:spLocks noGrp="1"/>
          </p:cNvSpPr>
          <p:nvPr>
            <p:ph type="body" sz="quarter" idx="12"/>
          </p:nvPr>
        </p:nvSpPr>
        <p:spPr/>
        <p:txBody>
          <a:bodyPr/>
          <a:lstStyle/>
          <a:p>
            <a:r>
              <a:rPr lang="en-US" sz="2400" b="0" i="0" dirty="0">
                <a:solidFill>
                  <a:srgbClr val="FF0000"/>
                </a:solidFill>
                <a:effectLst/>
                <a:latin typeface="lato" panose="020F0502020204030203" pitchFamily="34" charset="0"/>
              </a:rPr>
              <a:t>Mammals have  a</a:t>
            </a:r>
            <a:r>
              <a:rPr lang="en-US" sz="2400" b="1" i="0" dirty="0">
                <a:solidFill>
                  <a:srgbClr val="FF0000"/>
                </a:solidFill>
                <a:effectLst/>
                <a:latin typeface="lato" panose="020F0502020204030203" pitchFamily="34" charset="0"/>
              </a:rPr>
              <a:t> body covering of hair which helps them keep warm and stay safe from enemies.</a:t>
            </a:r>
            <a:endParaRPr lang="en-US" sz="2400" b="0" i="0" dirty="0">
              <a:solidFill>
                <a:srgbClr val="FF0000"/>
              </a:solidFill>
              <a:effectLst/>
              <a:latin typeface="lato" panose="020F0502020204030203" pitchFamily="34" charset="0"/>
            </a:endParaRPr>
          </a:p>
          <a:p>
            <a:pPr marL="0" indent="0">
              <a:buNone/>
            </a:pPr>
            <a:endParaRPr lang="en-US" sz="2400" dirty="0">
              <a:solidFill>
                <a:srgbClr val="FF0000"/>
              </a:solidFill>
            </a:endParaRPr>
          </a:p>
        </p:txBody>
      </p:sp>
      <p:sp>
        <p:nvSpPr>
          <p:cNvPr id="4" name="Title 3">
            <a:extLst>
              <a:ext uri="{FF2B5EF4-FFF2-40B4-BE49-F238E27FC236}">
                <a16:creationId xmlns:a16="http://schemas.microsoft.com/office/drawing/2014/main" id="{7B0218C9-09E0-5DCB-3042-1C5FA242F3B0}"/>
              </a:ext>
            </a:extLst>
          </p:cNvPr>
          <p:cNvSpPr>
            <a:spLocks noGrp="1"/>
          </p:cNvSpPr>
          <p:nvPr>
            <p:ph type="title"/>
          </p:nvPr>
        </p:nvSpPr>
        <p:spPr/>
        <p:txBody>
          <a:bodyPr/>
          <a:lstStyle/>
          <a:p>
            <a:r>
              <a:rPr lang="en-US" b="1" i="0" dirty="0">
                <a:effectLst/>
                <a:latin typeface="lato" panose="020F0502020204030203" pitchFamily="34" charset="0"/>
              </a:rPr>
              <a:t>Hair/fur</a:t>
            </a:r>
            <a:br>
              <a:rPr lang="en-US" b="1" i="0" dirty="0">
                <a:effectLst/>
                <a:latin typeface="lato" panose="020F0502020204030203" pitchFamily="34" charset="0"/>
              </a:rPr>
            </a:br>
            <a:endParaRPr lang="en-US" dirty="0"/>
          </a:p>
        </p:txBody>
      </p:sp>
      <p:pic>
        <p:nvPicPr>
          <p:cNvPr id="6" name="Picture 5">
            <a:extLst>
              <a:ext uri="{FF2B5EF4-FFF2-40B4-BE49-F238E27FC236}">
                <a16:creationId xmlns:a16="http://schemas.microsoft.com/office/drawing/2014/main" id="{9ED79E2C-27CA-2640-987A-CEAC912E1BB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29550" y="805213"/>
            <a:ext cx="3702050" cy="2190750"/>
          </a:xfrm>
          <a:prstGeom prst="rect">
            <a:avLst/>
          </a:prstGeom>
        </p:spPr>
      </p:pic>
      <p:pic>
        <p:nvPicPr>
          <p:cNvPr id="11" name="Picture 10">
            <a:extLst>
              <a:ext uri="{FF2B5EF4-FFF2-40B4-BE49-F238E27FC236}">
                <a16:creationId xmlns:a16="http://schemas.microsoft.com/office/drawing/2014/main" id="{184EB9B3-CCED-3D0D-75B9-0050594AC58B}"/>
              </a:ext>
            </a:extLst>
          </p:cNvPr>
          <p:cNvPicPr>
            <a:picLocks noChangeAspect="1"/>
          </p:cNvPicPr>
          <p:nvPr/>
        </p:nvPicPr>
        <p:blipFill>
          <a:blip r:embed="rId4"/>
          <a:stretch>
            <a:fillRect/>
          </a:stretch>
        </p:blipFill>
        <p:spPr>
          <a:xfrm>
            <a:off x="7829550" y="3429000"/>
            <a:ext cx="3702050" cy="2176463"/>
          </a:xfrm>
          <a:prstGeom prst="rect">
            <a:avLst/>
          </a:prstGeom>
        </p:spPr>
      </p:pic>
    </p:spTree>
    <p:extLst>
      <p:ext uri="{BB962C8B-B14F-4D97-AF65-F5344CB8AC3E}">
        <p14:creationId xmlns:p14="http://schemas.microsoft.com/office/powerpoint/2010/main" val="1770282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E201D7-7931-7FDC-4EA4-68E8A427AA1F}"/>
              </a:ext>
            </a:extLst>
          </p:cNvPr>
          <p:cNvSpPr>
            <a:spLocks noGrp="1"/>
          </p:cNvSpPr>
          <p:nvPr>
            <p:ph sz="quarter" idx="10"/>
          </p:nvPr>
        </p:nvSpPr>
        <p:spPr/>
        <p:txBody>
          <a:bodyPr/>
          <a:lstStyle/>
          <a:p>
            <a:pPr algn="l">
              <a:buFont typeface="Arial" panose="020B0604020202020204" pitchFamily="34" charset="0"/>
              <a:buChar char="•"/>
            </a:pPr>
            <a:r>
              <a:rPr lang="en-US" sz="3600" i="0" dirty="0">
                <a:solidFill>
                  <a:srgbClr val="FF0000"/>
                </a:solidFill>
                <a:effectLst/>
                <a:latin typeface="lato" panose="020F0502020204030203" pitchFamily="34" charset="0"/>
              </a:rPr>
              <a:t>Like all other living organisms , animals also need food in order to grow, get energy and stay healthy.</a:t>
            </a:r>
          </a:p>
          <a:p>
            <a:pPr algn="l">
              <a:buFont typeface="Arial" panose="020B0604020202020204" pitchFamily="34" charset="0"/>
              <a:buChar char="•"/>
            </a:pPr>
            <a:r>
              <a:rPr lang="en-US" sz="3600" i="0" dirty="0">
                <a:solidFill>
                  <a:srgbClr val="FF0000"/>
                </a:solidFill>
                <a:effectLst/>
                <a:latin typeface="lato" panose="020F0502020204030203" pitchFamily="34" charset="0"/>
              </a:rPr>
              <a:t>Food provides the energy to perform all activities.</a:t>
            </a:r>
          </a:p>
          <a:p>
            <a:pPr algn="l">
              <a:buFont typeface="Arial" panose="020B0604020202020204" pitchFamily="34" charset="0"/>
              <a:buChar char="•"/>
            </a:pPr>
            <a:r>
              <a:rPr lang="en-US" sz="3600" i="0" dirty="0">
                <a:solidFill>
                  <a:srgbClr val="FF0000"/>
                </a:solidFill>
                <a:effectLst/>
                <a:latin typeface="lato" panose="020F0502020204030203" pitchFamily="34" charset="0"/>
              </a:rPr>
              <a:t>Different animals eat different types of food to stay alive.</a:t>
            </a:r>
          </a:p>
          <a:p>
            <a:endParaRPr lang="en-US" sz="3600" dirty="0">
              <a:solidFill>
                <a:srgbClr val="FF0000"/>
              </a:solidFill>
            </a:endParaRPr>
          </a:p>
        </p:txBody>
      </p:sp>
      <p:sp>
        <p:nvSpPr>
          <p:cNvPr id="3" name="Title 2">
            <a:extLst>
              <a:ext uri="{FF2B5EF4-FFF2-40B4-BE49-F238E27FC236}">
                <a16:creationId xmlns:a16="http://schemas.microsoft.com/office/drawing/2014/main" id="{1F1283D9-EBCD-D903-44C6-94D23542F570}"/>
              </a:ext>
            </a:extLst>
          </p:cNvPr>
          <p:cNvSpPr>
            <a:spLocks noGrp="1"/>
          </p:cNvSpPr>
          <p:nvPr>
            <p:ph type="title"/>
          </p:nvPr>
        </p:nvSpPr>
        <p:spPr/>
        <p:txBody>
          <a:bodyPr/>
          <a:lstStyle/>
          <a:p>
            <a:r>
              <a:rPr lang="en-US" b="1" i="1" dirty="0">
                <a:effectLst/>
                <a:latin typeface="lato" panose="020F0502020204030203" pitchFamily="34" charset="0"/>
              </a:rPr>
              <a:t>Different eating habits in animals </a:t>
            </a:r>
            <a:br>
              <a:rPr lang="en-US" b="1" i="1" dirty="0">
                <a:effectLst/>
                <a:latin typeface="lato" panose="020F0502020204030203" pitchFamily="34" charset="0"/>
              </a:rPr>
            </a:br>
            <a:endParaRPr lang="en-US" i="1" dirty="0"/>
          </a:p>
        </p:txBody>
      </p:sp>
    </p:spTree>
    <p:extLst>
      <p:ext uri="{BB962C8B-B14F-4D97-AF65-F5344CB8AC3E}">
        <p14:creationId xmlns:p14="http://schemas.microsoft.com/office/powerpoint/2010/main" val="2167458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F8DA57-D967-B0D0-2BF3-1995E8DAAD22}"/>
              </a:ext>
            </a:extLst>
          </p:cNvPr>
          <p:cNvSpPr>
            <a:spLocks noGrp="1"/>
          </p:cNvSpPr>
          <p:nvPr>
            <p:ph type="body" sz="quarter" idx="12"/>
          </p:nvPr>
        </p:nvSpPr>
        <p:spPr>
          <a:xfrm>
            <a:off x="660400" y="1636210"/>
            <a:ext cx="4275138" cy="3969253"/>
          </a:xfrm>
        </p:spPr>
        <p:txBody>
          <a:bodyPr/>
          <a:lstStyle/>
          <a:p>
            <a:pPr algn="l">
              <a:buFont typeface="Arial" panose="020B0604020202020204" pitchFamily="34" charset="0"/>
              <a:buChar char="•"/>
            </a:pPr>
            <a:r>
              <a:rPr lang="en-US" sz="2400" i="0" dirty="0">
                <a:solidFill>
                  <a:srgbClr val="FF0000"/>
                </a:solidFill>
                <a:effectLst/>
                <a:latin typeface="lato" panose="020F0502020204030203" pitchFamily="34" charset="0"/>
              </a:rPr>
              <a:t>Birds have beaks/claws with the help of which they catch and hold their food .</a:t>
            </a:r>
          </a:p>
          <a:p>
            <a:pPr algn="l">
              <a:buFont typeface="Arial" panose="020B0604020202020204" pitchFamily="34" charset="0"/>
              <a:buChar char="•"/>
            </a:pPr>
            <a:r>
              <a:rPr lang="en-US" sz="2400" i="0" dirty="0">
                <a:solidFill>
                  <a:srgbClr val="FF0000"/>
                </a:solidFill>
                <a:effectLst/>
                <a:latin typeface="lato" panose="020F0502020204030203" pitchFamily="34" charset="0"/>
              </a:rPr>
              <a:t>Birds have different shapes and sizes of beaks depending on the type of food they eat.</a:t>
            </a:r>
          </a:p>
        </p:txBody>
      </p:sp>
      <p:sp>
        <p:nvSpPr>
          <p:cNvPr id="4" name="Title 3">
            <a:extLst>
              <a:ext uri="{FF2B5EF4-FFF2-40B4-BE49-F238E27FC236}">
                <a16:creationId xmlns:a16="http://schemas.microsoft.com/office/drawing/2014/main" id="{5DDC1264-BF44-020D-A50E-C0BC6DA8BF22}"/>
              </a:ext>
            </a:extLst>
          </p:cNvPr>
          <p:cNvSpPr>
            <a:spLocks noGrp="1"/>
          </p:cNvSpPr>
          <p:nvPr>
            <p:ph type="title"/>
          </p:nvPr>
        </p:nvSpPr>
        <p:spPr/>
        <p:txBody>
          <a:bodyPr/>
          <a:lstStyle/>
          <a:p>
            <a:r>
              <a:rPr lang="en-US" b="1" i="0" dirty="0">
                <a:effectLst/>
                <a:latin typeface="lato" panose="020F0502020204030203" pitchFamily="34" charset="0"/>
              </a:rPr>
              <a:t>Birds</a:t>
            </a:r>
            <a:br>
              <a:rPr lang="en-US" b="1" i="0" dirty="0">
                <a:effectLst/>
                <a:latin typeface="lato" panose="020F0502020204030203" pitchFamily="34" charset="0"/>
              </a:rPr>
            </a:br>
            <a:endParaRPr lang="en-US" dirty="0"/>
          </a:p>
        </p:txBody>
      </p:sp>
      <p:pic>
        <p:nvPicPr>
          <p:cNvPr id="6" name="Picture 5">
            <a:extLst>
              <a:ext uri="{FF2B5EF4-FFF2-40B4-BE49-F238E27FC236}">
                <a16:creationId xmlns:a16="http://schemas.microsoft.com/office/drawing/2014/main" id="{5AFC8568-BC72-44FA-24F1-D8401011C408}"/>
              </a:ext>
            </a:extLst>
          </p:cNvPr>
          <p:cNvPicPr>
            <a:picLocks noChangeAspect="1"/>
          </p:cNvPicPr>
          <p:nvPr/>
        </p:nvPicPr>
        <p:blipFill>
          <a:blip r:embed="rId2"/>
          <a:stretch>
            <a:fillRect/>
          </a:stretch>
        </p:blipFill>
        <p:spPr>
          <a:xfrm>
            <a:off x="7048500" y="1636210"/>
            <a:ext cx="4667250" cy="3545390"/>
          </a:xfrm>
          <a:prstGeom prst="rect">
            <a:avLst/>
          </a:prstGeom>
        </p:spPr>
      </p:pic>
    </p:spTree>
    <p:extLst>
      <p:ext uri="{BB962C8B-B14F-4D97-AF65-F5344CB8AC3E}">
        <p14:creationId xmlns:p14="http://schemas.microsoft.com/office/powerpoint/2010/main" val="19634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1F3986D-B03B-4D2F-356C-D19EC5519774}"/>
              </a:ext>
            </a:extLst>
          </p:cNvPr>
          <p:cNvSpPr>
            <a:spLocks noGrp="1"/>
          </p:cNvSpPr>
          <p:nvPr>
            <p:ph type="body" sz="quarter" idx="12"/>
          </p:nvPr>
        </p:nvSpPr>
        <p:spPr/>
        <p:txBody>
          <a:bodyPr/>
          <a:lstStyle/>
          <a:p>
            <a:r>
              <a:rPr lang="en-US" sz="2400" i="0" dirty="0">
                <a:solidFill>
                  <a:srgbClr val="FF0000"/>
                </a:solidFill>
                <a:effectLst/>
                <a:latin typeface="lato" panose="020F0502020204030203" pitchFamily="34" charset="0"/>
              </a:rPr>
              <a:t>Rodents like rabbits, mice and squirrels have small sharp front teeth to gnaw nuts, seeds and fruits. </a:t>
            </a:r>
          </a:p>
        </p:txBody>
      </p:sp>
      <p:sp>
        <p:nvSpPr>
          <p:cNvPr id="4" name="Title 3">
            <a:extLst>
              <a:ext uri="{FF2B5EF4-FFF2-40B4-BE49-F238E27FC236}">
                <a16:creationId xmlns:a16="http://schemas.microsoft.com/office/drawing/2014/main" id="{64CDB370-61A4-4FB7-005F-2A4BF92687B9}"/>
              </a:ext>
            </a:extLst>
          </p:cNvPr>
          <p:cNvSpPr>
            <a:spLocks noGrp="1"/>
          </p:cNvSpPr>
          <p:nvPr>
            <p:ph type="title"/>
          </p:nvPr>
        </p:nvSpPr>
        <p:spPr/>
        <p:txBody>
          <a:bodyPr/>
          <a:lstStyle/>
          <a:p>
            <a:r>
              <a:rPr lang="en-US" b="1" i="0" dirty="0">
                <a:effectLst/>
                <a:latin typeface="lato" panose="020F0502020204030203" pitchFamily="34" charset="0"/>
              </a:rPr>
              <a:t>Rodent</a:t>
            </a:r>
            <a:br>
              <a:rPr lang="en-US" b="1" i="0" dirty="0">
                <a:effectLst/>
                <a:latin typeface="lato" panose="020F0502020204030203" pitchFamily="34" charset="0"/>
              </a:rPr>
            </a:br>
            <a:endParaRPr lang="en-US" dirty="0"/>
          </a:p>
        </p:txBody>
      </p:sp>
      <p:pic>
        <p:nvPicPr>
          <p:cNvPr id="6" name="Picture 5">
            <a:extLst>
              <a:ext uri="{FF2B5EF4-FFF2-40B4-BE49-F238E27FC236}">
                <a16:creationId xmlns:a16="http://schemas.microsoft.com/office/drawing/2014/main" id="{1627F3EA-EDF0-329A-1555-231361AA82CF}"/>
              </a:ext>
            </a:extLst>
          </p:cNvPr>
          <p:cNvPicPr>
            <a:picLocks noChangeAspect="1"/>
          </p:cNvPicPr>
          <p:nvPr/>
        </p:nvPicPr>
        <p:blipFill>
          <a:blip r:embed="rId2"/>
          <a:stretch>
            <a:fillRect/>
          </a:stretch>
        </p:blipFill>
        <p:spPr>
          <a:xfrm>
            <a:off x="6896100" y="1636211"/>
            <a:ext cx="4438650" cy="3560763"/>
          </a:xfrm>
          <a:prstGeom prst="rect">
            <a:avLst/>
          </a:prstGeom>
        </p:spPr>
      </p:pic>
    </p:spTree>
    <p:extLst>
      <p:ext uri="{BB962C8B-B14F-4D97-AF65-F5344CB8AC3E}">
        <p14:creationId xmlns:p14="http://schemas.microsoft.com/office/powerpoint/2010/main" val="3875267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6BBD95-3735-D221-D6EB-BEF9F6A140D8}"/>
              </a:ext>
            </a:extLst>
          </p:cNvPr>
          <p:cNvSpPr>
            <a:spLocks noGrp="1"/>
          </p:cNvSpPr>
          <p:nvPr>
            <p:ph type="body" sz="quarter" idx="12"/>
          </p:nvPr>
        </p:nvSpPr>
        <p:spPr/>
        <p:txBody>
          <a:bodyPr/>
          <a:lstStyle/>
          <a:p>
            <a:pPr algn="l">
              <a:buFont typeface="Arial" panose="020B0604020202020204" pitchFamily="34" charset="0"/>
              <a:buChar char="•"/>
            </a:pPr>
            <a:r>
              <a:rPr lang="en-US" sz="2400" i="0" dirty="0">
                <a:solidFill>
                  <a:srgbClr val="FF0000"/>
                </a:solidFill>
                <a:effectLst/>
                <a:latin typeface="lato" panose="020F0502020204030203" pitchFamily="34" charset="0"/>
              </a:rPr>
              <a:t>They have sharp flat  front teeth to bite their food.</a:t>
            </a:r>
          </a:p>
          <a:p>
            <a:pPr algn="l">
              <a:buFont typeface="Arial" panose="020B0604020202020204" pitchFamily="34" charset="0"/>
              <a:buChar char="•"/>
            </a:pPr>
            <a:r>
              <a:rPr lang="en-US" sz="2400" i="0" dirty="0">
                <a:solidFill>
                  <a:srgbClr val="FF0000"/>
                </a:solidFill>
                <a:effectLst/>
                <a:latin typeface="lato" panose="020F0502020204030203" pitchFamily="34" charset="0"/>
              </a:rPr>
              <a:t>Their strong broad grinding  teeth at the back helps them in grinding the grass and leaves.</a:t>
            </a:r>
          </a:p>
        </p:txBody>
      </p:sp>
      <p:sp>
        <p:nvSpPr>
          <p:cNvPr id="4" name="Title 3">
            <a:extLst>
              <a:ext uri="{FF2B5EF4-FFF2-40B4-BE49-F238E27FC236}">
                <a16:creationId xmlns:a16="http://schemas.microsoft.com/office/drawing/2014/main" id="{CFF743B0-4B54-5FC3-C998-7CB190B669DB}"/>
              </a:ext>
            </a:extLst>
          </p:cNvPr>
          <p:cNvSpPr>
            <a:spLocks noGrp="1"/>
          </p:cNvSpPr>
          <p:nvPr>
            <p:ph type="title"/>
          </p:nvPr>
        </p:nvSpPr>
        <p:spPr/>
        <p:txBody>
          <a:bodyPr/>
          <a:lstStyle/>
          <a:p>
            <a:r>
              <a:rPr lang="en-US" b="1" i="0" dirty="0">
                <a:effectLst/>
                <a:latin typeface="lato" panose="020F0502020204030203" pitchFamily="34" charset="0"/>
              </a:rPr>
              <a:t>Herbivore</a:t>
            </a:r>
            <a:br>
              <a:rPr lang="en-US" b="1" i="0" dirty="0">
                <a:solidFill>
                  <a:srgbClr val="FF0000"/>
                </a:solidFill>
                <a:effectLst/>
                <a:latin typeface="lato" panose="020F0502020204030203" pitchFamily="34" charset="0"/>
              </a:rPr>
            </a:br>
            <a:endParaRPr lang="en-US" dirty="0">
              <a:solidFill>
                <a:srgbClr val="FF0000"/>
              </a:solidFill>
            </a:endParaRPr>
          </a:p>
        </p:txBody>
      </p:sp>
      <p:pic>
        <p:nvPicPr>
          <p:cNvPr id="6" name="Picture 5">
            <a:extLst>
              <a:ext uri="{FF2B5EF4-FFF2-40B4-BE49-F238E27FC236}">
                <a16:creationId xmlns:a16="http://schemas.microsoft.com/office/drawing/2014/main" id="{B689D8A6-994E-5474-AE21-FA66D0166936}"/>
              </a:ext>
            </a:extLst>
          </p:cNvPr>
          <p:cNvPicPr>
            <a:picLocks noChangeAspect="1"/>
          </p:cNvPicPr>
          <p:nvPr/>
        </p:nvPicPr>
        <p:blipFill>
          <a:blip r:embed="rId2"/>
          <a:stretch>
            <a:fillRect/>
          </a:stretch>
        </p:blipFill>
        <p:spPr>
          <a:xfrm>
            <a:off x="7620000" y="1258811"/>
            <a:ext cx="3911600" cy="4346652"/>
          </a:xfrm>
          <a:prstGeom prst="rect">
            <a:avLst/>
          </a:prstGeom>
        </p:spPr>
      </p:pic>
    </p:spTree>
    <p:extLst>
      <p:ext uri="{BB962C8B-B14F-4D97-AF65-F5344CB8AC3E}">
        <p14:creationId xmlns:p14="http://schemas.microsoft.com/office/powerpoint/2010/main" val="2033659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D5A480-E4EC-AADC-8F60-E85979970117}"/>
              </a:ext>
            </a:extLst>
          </p:cNvPr>
          <p:cNvSpPr>
            <a:spLocks noGrp="1"/>
          </p:cNvSpPr>
          <p:nvPr>
            <p:ph type="body" sz="quarter" idx="12"/>
          </p:nvPr>
        </p:nvSpPr>
        <p:spPr>
          <a:xfrm>
            <a:off x="660400" y="1636210"/>
            <a:ext cx="4275138" cy="3969253"/>
          </a:xfrm>
        </p:spPr>
        <p:txBody>
          <a:bodyPr/>
          <a:lstStyle/>
          <a:p>
            <a:pPr algn="l">
              <a:buFont typeface="Arial" panose="020B0604020202020204" pitchFamily="34" charset="0"/>
              <a:buChar char="•"/>
            </a:pPr>
            <a:r>
              <a:rPr lang="en-US" sz="2400" i="0" dirty="0">
                <a:solidFill>
                  <a:srgbClr val="FF0000"/>
                </a:solidFill>
                <a:effectLst/>
                <a:latin typeface="lato" panose="020F0502020204030203" pitchFamily="34" charset="0"/>
              </a:rPr>
              <a:t>hey have long, sharp and pointed front teeth for tearing flesh .</a:t>
            </a:r>
          </a:p>
          <a:p>
            <a:pPr algn="l">
              <a:buFont typeface="Arial" panose="020B0604020202020204" pitchFamily="34" charset="0"/>
              <a:buChar char="•"/>
            </a:pPr>
            <a:r>
              <a:rPr lang="en-US" sz="2400" i="0" dirty="0">
                <a:solidFill>
                  <a:srgbClr val="FF0000"/>
                </a:solidFill>
                <a:effectLst/>
                <a:latin typeface="lato" panose="020F0502020204030203" pitchFamily="34" charset="0"/>
              </a:rPr>
              <a:t>Their strong grinding teeth at the back helps them in chewing the bones and flesh.</a:t>
            </a:r>
          </a:p>
        </p:txBody>
      </p:sp>
      <p:sp>
        <p:nvSpPr>
          <p:cNvPr id="4" name="Title 3">
            <a:extLst>
              <a:ext uri="{FF2B5EF4-FFF2-40B4-BE49-F238E27FC236}">
                <a16:creationId xmlns:a16="http://schemas.microsoft.com/office/drawing/2014/main" id="{C6AC1890-F60C-6614-6D06-47A62AD6A3F5}"/>
              </a:ext>
            </a:extLst>
          </p:cNvPr>
          <p:cNvSpPr>
            <a:spLocks noGrp="1"/>
          </p:cNvSpPr>
          <p:nvPr>
            <p:ph type="title"/>
          </p:nvPr>
        </p:nvSpPr>
        <p:spPr/>
        <p:txBody>
          <a:bodyPr/>
          <a:lstStyle/>
          <a:p>
            <a:r>
              <a:rPr lang="en-US" b="1" i="0" dirty="0">
                <a:effectLst/>
                <a:latin typeface="lato" panose="020F0502020204030203" pitchFamily="34" charset="0"/>
              </a:rPr>
              <a:t>Carnivore</a:t>
            </a:r>
            <a:br>
              <a:rPr lang="en-US" b="1" i="0" dirty="0">
                <a:solidFill>
                  <a:srgbClr val="FF0000"/>
                </a:solidFill>
                <a:effectLst/>
                <a:latin typeface="lato" panose="020F0502020204030203" pitchFamily="34" charset="0"/>
              </a:rPr>
            </a:br>
            <a:endParaRPr lang="en-US" dirty="0">
              <a:solidFill>
                <a:srgbClr val="FF0000"/>
              </a:solidFill>
            </a:endParaRPr>
          </a:p>
        </p:txBody>
      </p:sp>
      <p:pic>
        <p:nvPicPr>
          <p:cNvPr id="7" name="Picture 6">
            <a:extLst>
              <a:ext uri="{FF2B5EF4-FFF2-40B4-BE49-F238E27FC236}">
                <a16:creationId xmlns:a16="http://schemas.microsoft.com/office/drawing/2014/main" id="{ABD425CF-5F21-A524-E8C5-028168F42F5E}"/>
              </a:ext>
            </a:extLst>
          </p:cNvPr>
          <p:cNvPicPr>
            <a:picLocks noChangeAspect="1"/>
          </p:cNvPicPr>
          <p:nvPr/>
        </p:nvPicPr>
        <p:blipFill>
          <a:blip r:embed="rId2"/>
          <a:stretch>
            <a:fillRect/>
          </a:stretch>
        </p:blipFill>
        <p:spPr>
          <a:xfrm>
            <a:off x="7696200" y="1220711"/>
            <a:ext cx="3835400" cy="3969253"/>
          </a:xfrm>
          <a:prstGeom prst="rect">
            <a:avLst/>
          </a:prstGeom>
        </p:spPr>
      </p:pic>
    </p:spTree>
    <p:extLst>
      <p:ext uri="{BB962C8B-B14F-4D97-AF65-F5344CB8AC3E}">
        <p14:creationId xmlns:p14="http://schemas.microsoft.com/office/powerpoint/2010/main" val="87393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97000">
              <a:schemeClr val="accent6">
                <a:lumMod val="50000"/>
              </a:schemeClr>
            </a:gs>
            <a:gs pos="100000">
              <a:schemeClr val="accent1">
                <a:lumMod val="45000"/>
                <a:lumOff val="55000"/>
              </a:schemeClr>
            </a:gs>
            <a:gs pos="100000">
              <a:schemeClr val="accent1">
                <a:lumMod val="45000"/>
                <a:lumOff val="55000"/>
              </a:schemeClr>
            </a:gs>
            <a:gs pos="3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Flowchart: Punched Tape 6">
            <a:extLst>
              <a:ext uri="{FF2B5EF4-FFF2-40B4-BE49-F238E27FC236}">
                <a16:creationId xmlns:a16="http://schemas.microsoft.com/office/drawing/2014/main" id="{F8C59996-E7C5-64EA-C759-471B92064229}"/>
              </a:ext>
            </a:extLst>
          </p:cNvPr>
          <p:cNvSpPr/>
          <p:nvPr/>
        </p:nvSpPr>
        <p:spPr>
          <a:xfrm>
            <a:off x="436099" y="531055"/>
            <a:ext cx="4670474" cy="2897945"/>
          </a:xfrm>
          <a:prstGeom prst="flowChartPunchedTap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800" b="1" i="1" dirty="0">
                <a:solidFill>
                  <a:srgbClr val="FFC000"/>
                </a:solidFill>
                <a:latin typeface="Harlow Solid Italic" panose="04030604020F02020D02" pitchFamily="82" charset="0"/>
              </a:rPr>
              <a:t>The End</a:t>
            </a:r>
          </a:p>
        </p:txBody>
      </p:sp>
      <p:pic>
        <p:nvPicPr>
          <p:cNvPr id="9" name="Picture 8">
            <a:extLst>
              <a:ext uri="{FF2B5EF4-FFF2-40B4-BE49-F238E27FC236}">
                <a16:creationId xmlns:a16="http://schemas.microsoft.com/office/drawing/2014/main" id="{85EAD9BB-563C-2275-F18C-CF8A0F99446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117057" y="531055"/>
            <a:ext cx="3296529" cy="2451296"/>
          </a:xfrm>
          <a:prstGeom prst="rect">
            <a:avLst/>
          </a:prstGeom>
        </p:spPr>
      </p:pic>
      <p:sp>
        <p:nvSpPr>
          <p:cNvPr id="10" name="Rectangle: Rounded Corners 9">
            <a:extLst>
              <a:ext uri="{FF2B5EF4-FFF2-40B4-BE49-F238E27FC236}">
                <a16:creationId xmlns:a16="http://schemas.microsoft.com/office/drawing/2014/main" id="{D88C35E5-3A48-F534-CE1A-FD845DD7316F}"/>
              </a:ext>
            </a:extLst>
          </p:cNvPr>
          <p:cNvSpPr/>
          <p:nvPr/>
        </p:nvSpPr>
        <p:spPr>
          <a:xfrm>
            <a:off x="4740813" y="3429000"/>
            <a:ext cx="4051495" cy="2606040"/>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i="1" dirty="0">
                <a:solidFill>
                  <a:schemeClr val="accent4">
                    <a:lumMod val="75000"/>
                  </a:schemeClr>
                </a:solidFill>
              </a:rPr>
              <a:t>Thanks to Vandana Mam for giving me the opportunity to make the Project.</a:t>
            </a:r>
          </a:p>
        </p:txBody>
      </p:sp>
    </p:spTree>
    <p:extLst>
      <p:ext uri="{BB962C8B-B14F-4D97-AF65-F5344CB8AC3E}">
        <p14:creationId xmlns:p14="http://schemas.microsoft.com/office/powerpoint/2010/main" val="929526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solidFill>
                  <a:srgbClr val="C00000"/>
                </a:solidFill>
              </a:rPr>
              <a:t>Introduction</a:t>
            </a:r>
          </a:p>
          <a:p>
            <a:r>
              <a:rPr lang="en-US" dirty="0">
                <a:solidFill>
                  <a:srgbClr val="C00000"/>
                </a:solidFill>
              </a:rPr>
              <a:t>Habitat</a:t>
            </a:r>
          </a:p>
          <a:p>
            <a:r>
              <a:rPr lang="en-US" dirty="0">
                <a:solidFill>
                  <a:srgbClr val="C00000"/>
                </a:solidFill>
              </a:rPr>
              <a:t>Type of Habitats in our Planet</a:t>
            </a:r>
          </a:p>
          <a:p>
            <a:r>
              <a:rPr lang="en-US" dirty="0">
                <a:solidFill>
                  <a:srgbClr val="C00000"/>
                </a:solidFill>
              </a:rPr>
              <a:t>Different body covering in animals</a:t>
            </a:r>
          </a:p>
          <a:p>
            <a:r>
              <a:rPr lang="en-US" dirty="0">
                <a:solidFill>
                  <a:srgbClr val="C00000"/>
                </a:solidFill>
              </a:rPr>
              <a:t>Different Habits in animals</a:t>
            </a:r>
          </a:p>
        </p:txBody>
      </p:sp>
      <p:pic>
        <p:nvPicPr>
          <p:cNvPr id="8" name="Picture 7">
            <a:extLst>
              <a:ext uri="{FF2B5EF4-FFF2-40B4-BE49-F238E27FC236}">
                <a16:creationId xmlns:a16="http://schemas.microsoft.com/office/drawing/2014/main" id="{4C80E3B4-DE8F-E0F9-E617-62F06D287033}"/>
              </a:ext>
            </a:extLst>
          </p:cNvPr>
          <p:cNvPicPr>
            <a:picLocks noChangeAspect="1"/>
          </p:cNvPicPr>
          <p:nvPr/>
        </p:nvPicPr>
        <p:blipFill>
          <a:blip r:embed="rId3"/>
          <a:stretch>
            <a:fillRect/>
          </a:stretch>
        </p:blipFill>
        <p:spPr>
          <a:xfrm>
            <a:off x="6096000" y="805213"/>
            <a:ext cx="5340350" cy="4800250"/>
          </a:xfrm>
          <a:prstGeom prst="rect">
            <a:avLst/>
          </a:prstGeom>
        </p:spPr>
      </p:pic>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a:lstStyle/>
          <a:p>
            <a:r>
              <a:rPr lang="en-US" dirty="0"/>
              <a:t>Introduction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400" y="1636210"/>
            <a:ext cx="4275138" cy="4193090"/>
          </a:xfrm>
        </p:spPr>
        <p:txBody>
          <a:bodyPr/>
          <a:lstStyle/>
          <a:p>
            <a:pPr marL="0" indent="0">
              <a:buNone/>
            </a:pPr>
            <a:r>
              <a:rPr lang="en-US" sz="2800" b="0" i="0" dirty="0">
                <a:solidFill>
                  <a:srgbClr val="404040"/>
                </a:solidFill>
                <a:effectLst/>
              </a:rPr>
              <a:t>Our planet is home to animals which live in different types of surroundings like  forests, rivers, ponds, mountains, gardens, deserts, and even in our homes. Animals form a diverse group of living organisms. They play a very important role in our life. </a:t>
            </a:r>
            <a:endParaRPr lang="en-US" sz="2800" dirty="0"/>
          </a:p>
          <a:p>
            <a:pPr marL="0" indent="0">
              <a:buNone/>
            </a:pPr>
            <a:endParaRPr lang="en-US" dirty="0"/>
          </a:p>
        </p:txBody>
      </p:sp>
      <p:pic>
        <p:nvPicPr>
          <p:cNvPr id="7" name="Picture 6">
            <a:extLst>
              <a:ext uri="{FF2B5EF4-FFF2-40B4-BE49-F238E27FC236}">
                <a16:creationId xmlns:a16="http://schemas.microsoft.com/office/drawing/2014/main" id="{BCB0BEA9-DBB1-40FF-92CC-831B961AECA6}"/>
              </a:ext>
            </a:extLst>
          </p:cNvPr>
          <p:cNvPicPr>
            <a:picLocks noChangeAspect="1"/>
          </p:cNvPicPr>
          <p:nvPr/>
        </p:nvPicPr>
        <p:blipFill>
          <a:blip r:embed="rId2"/>
          <a:stretch>
            <a:fillRect/>
          </a:stretch>
        </p:blipFill>
        <p:spPr>
          <a:xfrm>
            <a:off x="6372224" y="1414462"/>
            <a:ext cx="4924425" cy="4193090"/>
          </a:xfrm>
          <a:prstGeom prst="rect">
            <a:avLst/>
          </a:prstGeom>
        </p:spPr>
      </p:pic>
    </p:spTree>
    <p:extLst>
      <p:ext uri="{BB962C8B-B14F-4D97-AF65-F5344CB8AC3E}">
        <p14:creationId xmlns:p14="http://schemas.microsoft.com/office/powerpoint/2010/main" val="369677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l="5556" r="5556"/>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1653989" y="190500"/>
            <a:ext cx="8471646" cy="6477000"/>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a:xfrm>
            <a:off x="3181350" y="381000"/>
            <a:ext cx="4892723" cy="4247637"/>
          </a:xfrm>
        </p:spPr>
        <p:txBody>
          <a:bodyPr/>
          <a:lstStyle/>
          <a:p>
            <a:pPr rtl="0" eaLnBrk="1" latinLnBrk="0" hangingPunct="1"/>
            <a:r>
              <a:rPr lang="en-US" dirty="0">
                <a:latin typeface="Calibri Light" panose="020F0302020204030204" pitchFamily="34" charset="0"/>
                <a:ea typeface="+mn-ea"/>
                <a:cs typeface="+mn-cs"/>
              </a:rPr>
              <a:t>Habitat</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261502" y="987876"/>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a:xfrm>
            <a:off x="3181350" y="2057399"/>
            <a:ext cx="6092481" cy="3442447"/>
          </a:xfrm>
        </p:spPr>
        <p:txBody>
          <a:bodyPr/>
          <a:lstStyle/>
          <a:p>
            <a:pPr algn="l"/>
            <a:r>
              <a:rPr lang="en-US" sz="2800" b="0" i="0" dirty="0">
                <a:solidFill>
                  <a:srgbClr val="FF0000"/>
                </a:solidFill>
                <a:effectLst/>
                <a:latin typeface="lato" panose="020F0502020204030203" pitchFamily="34" charset="0"/>
              </a:rPr>
              <a:t>Different types of animals grow and survive in different natural surroundings. The surroundings in which an animal lives and survives is called its</a:t>
            </a:r>
            <a:r>
              <a:rPr lang="en-US" sz="2800" b="0" dirty="0">
                <a:solidFill>
                  <a:srgbClr val="FF0000"/>
                </a:solidFill>
                <a:latin typeface="lato" panose="020F0502020204030203" pitchFamily="34" charset="0"/>
              </a:rPr>
              <a:t> habitat</a:t>
            </a:r>
            <a:r>
              <a:rPr lang="en-US" sz="2800" b="0" i="0" dirty="0">
                <a:solidFill>
                  <a:srgbClr val="FF0000"/>
                </a:solidFill>
                <a:effectLst/>
                <a:latin typeface="lato" panose="020F0502020204030203" pitchFamily="34" charset="0"/>
              </a:rPr>
              <a:t>. Animals are found in a variety of habitats ranging from dry desert to lush green forests.</a:t>
            </a:r>
            <a:endParaRPr lang="en-US" sz="2800" dirty="0">
              <a:solidFill>
                <a:srgbClr val="FF0000"/>
              </a:solidFill>
            </a:endParaRPr>
          </a:p>
        </p:txBody>
      </p:sp>
    </p:spTree>
    <p:extLst>
      <p:ext uri="{BB962C8B-B14F-4D97-AF65-F5344CB8AC3E}">
        <p14:creationId xmlns:p14="http://schemas.microsoft.com/office/powerpoint/2010/main" val="1110251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8C20CF-C1EE-4092-B52D-FD4AB2AB2508}"/>
              </a:ext>
            </a:extLst>
          </p:cNvPr>
          <p:cNvSpPr>
            <a:spLocks noGrp="1"/>
          </p:cNvSpPr>
          <p:nvPr>
            <p:ph type="title"/>
          </p:nvPr>
        </p:nvSpPr>
        <p:spPr>
          <a:prstGeom prst="rect">
            <a:avLst/>
          </a:prstGeom>
        </p:spPr>
        <p:txBody>
          <a:bodyPr anchor="ctr"/>
          <a:lstStyle/>
          <a:p>
            <a:pPr algn="ctr"/>
            <a:r>
              <a:rPr lang="en-US" sz="4800" b="1" dirty="0">
                <a:solidFill>
                  <a:schemeClr val="tx1"/>
                </a:solidFill>
              </a:rPr>
              <a:t>Types of Habitat in our Planet</a:t>
            </a:r>
          </a:p>
        </p:txBody>
      </p:sp>
      <p:pic>
        <p:nvPicPr>
          <p:cNvPr id="46" name="Picture Placeholder 45">
            <a:extLst>
              <a:ext uri="{FF2B5EF4-FFF2-40B4-BE49-F238E27FC236}">
                <a16:creationId xmlns:a16="http://schemas.microsoft.com/office/drawing/2014/main" id="{BBCAE79E-A970-4D29-9B36-494E5FA58585}"/>
              </a:ext>
            </a:extLst>
          </p:cNvPr>
          <p:cNvPicPr>
            <a:picLocks noGrp="1" noChangeAspect="1"/>
          </p:cNvPicPr>
          <p:nvPr>
            <p:ph type="pic" sz="quarter" idx="20"/>
          </p:nvPr>
        </p:nvPicPr>
        <p:blipFill>
          <a:blip r:embed="rId2">
            <a:extLst>
              <a:ext uri="{837473B0-CC2E-450A-ABE3-18F120FF3D39}">
                <a1611:picAttrSrcUrl xmlns:a1611="http://schemas.microsoft.com/office/drawing/2016/11/main" r:id="rId3"/>
              </a:ext>
            </a:extLst>
          </a:blip>
          <a:srcRect l="19695" r="19695"/>
          <a:stretch/>
        </p:blipFill>
        <p:spPr>
          <a:xfrm>
            <a:off x="878337" y="2555551"/>
            <a:ext cx="1484985" cy="1280160"/>
          </a:xfrm>
        </p:spPr>
      </p:pic>
      <p:sp>
        <p:nvSpPr>
          <p:cNvPr id="25" name="Text Placeholder 24">
            <a:extLst>
              <a:ext uri="{FF2B5EF4-FFF2-40B4-BE49-F238E27FC236}">
                <a16:creationId xmlns:a16="http://schemas.microsoft.com/office/drawing/2014/main" id="{BCA14AB3-F8C5-4601-B349-EC1B8C7B603A}"/>
              </a:ext>
            </a:extLst>
          </p:cNvPr>
          <p:cNvSpPr>
            <a:spLocks noGrp="1"/>
          </p:cNvSpPr>
          <p:nvPr>
            <p:ph type="body" sz="quarter" idx="10"/>
          </p:nvPr>
        </p:nvSpPr>
        <p:spPr>
          <a:xfrm>
            <a:off x="546668" y="4172760"/>
            <a:ext cx="2139696" cy="700115"/>
          </a:xfrm>
        </p:spPr>
        <p:txBody>
          <a:bodyPr/>
          <a:lstStyle/>
          <a:p>
            <a:r>
              <a:rPr lang="en-US" sz="3200" i="1" dirty="0">
                <a:latin typeface="lato" panose="020F0502020204030203" pitchFamily="34" charset="0"/>
              </a:rPr>
              <a:t>M</a:t>
            </a:r>
            <a:r>
              <a:rPr lang="en-US" sz="3200" b="1" i="1" dirty="0">
                <a:effectLst/>
                <a:latin typeface="lato" panose="020F0502020204030203" pitchFamily="34" charset="0"/>
              </a:rPr>
              <a:t>ountain</a:t>
            </a:r>
          </a:p>
          <a:p>
            <a:endParaRPr lang="en-US" dirty="0"/>
          </a:p>
        </p:txBody>
      </p:sp>
      <p:pic>
        <p:nvPicPr>
          <p:cNvPr id="48" name="Picture Placeholder 47">
            <a:extLst>
              <a:ext uri="{FF2B5EF4-FFF2-40B4-BE49-F238E27FC236}">
                <a16:creationId xmlns:a16="http://schemas.microsoft.com/office/drawing/2014/main" id="{3DA3586E-5B97-49E4-B090-AD9D2A9C4F80}"/>
              </a:ext>
            </a:extLst>
          </p:cNvPr>
          <p:cNvPicPr>
            <a:picLocks noGrp="1" noChangeAspect="1"/>
          </p:cNvPicPr>
          <p:nvPr>
            <p:ph type="pic" sz="quarter" idx="21"/>
          </p:nvPr>
        </p:nvPicPr>
        <p:blipFill>
          <a:blip r:embed="rId4">
            <a:extLst>
              <a:ext uri="{837473B0-CC2E-450A-ABE3-18F120FF3D39}">
                <a1611:picAttrSrcUrl xmlns:a1611="http://schemas.microsoft.com/office/drawing/2016/11/main" r:id="rId5"/>
              </a:ext>
            </a:extLst>
          </a:blip>
          <a:srcRect l="11282" r="11282"/>
          <a:stretch/>
        </p:blipFill>
        <p:spPr>
          <a:xfrm>
            <a:off x="3115921" y="2555551"/>
            <a:ext cx="1484985" cy="1280160"/>
          </a:xfrm>
        </p:spPr>
      </p:pic>
      <p:sp>
        <p:nvSpPr>
          <p:cNvPr id="29" name="Text Placeholder 28">
            <a:extLst>
              <a:ext uri="{FF2B5EF4-FFF2-40B4-BE49-F238E27FC236}">
                <a16:creationId xmlns:a16="http://schemas.microsoft.com/office/drawing/2014/main" id="{E83F2E96-9C2D-4D1E-96F8-93A9DB1304A0}"/>
              </a:ext>
            </a:extLst>
          </p:cNvPr>
          <p:cNvSpPr>
            <a:spLocks noGrp="1"/>
          </p:cNvSpPr>
          <p:nvPr>
            <p:ph type="body" sz="quarter" idx="12"/>
          </p:nvPr>
        </p:nvSpPr>
        <p:spPr>
          <a:xfrm>
            <a:off x="2789482" y="4172761"/>
            <a:ext cx="2139696" cy="1280158"/>
          </a:xfrm>
        </p:spPr>
        <p:txBody>
          <a:bodyPr/>
          <a:lstStyle/>
          <a:p>
            <a:r>
              <a:rPr lang="en-US" sz="3200" b="1" i="0" dirty="0">
                <a:effectLst/>
                <a:latin typeface="lato" panose="020F0502020204030203" pitchFamily="34" charset="0"/>
              </a:rPr>
              <a:t>Desert</a:t>
            </a:r>
          </a:p>
          <a:p>
            <a:endParaRPr lang="en-US" dirty="0"/>
          </a:p>
        </p:txBody>
      </p:sp>
      <p:pic>
        <p:nvPicPr>
          <p:cNvPr id="50" name="Picture Placeholder 49">
            <a:extLst>
              <a:ext uri="{FF2B5EF4-FFF2-40B4-BE49-F238E27FC236}">
                <a16:creationId xmlns:a16="http://schemas.microsoft.com/office/drawing/2014/main" id="{EC2CC961-DBF2-4A0D-A6B3-7A630D18573F}"/>
              </a:ext>
            </a:extLst>
          </p:cNvPr>
          <p:cNvPicPr>
            <a:picLocks noGrp="1" noChangeAspect="1"/>
          </p:cNvPicPr>
          <p:nvPr>
            <p:ph type="pic" sz="quarter" idx="22"/>
          </p:nvPr>
        </p:nvPicPr>
        <p:blipFill>
          <a:blip r:embed="rId6">
            <a:extLst>
              <a:ext uri="{837473B0-CC2E-450A-ABE3-18F120FF3D39}">
                <a1611:picAttrSrcUrl xmlns:a1611="http://schemas.microsoft.com/office/drawing/2016/11/main" r:id="rId7"/>
              </a:ext>
            </a:extLst>
          </a:blip>
          <a:srcRect l="11314" r="11314"/>
          <a:stretch/>
        </p:blipFill>
        <p:spPr>
          <a:xfrm>
            <a:off x="5353508" y="2555551"/>
            <a:ext cx="1484985" cy="1280160"/>
          </a:xfrm>
        </p:spPr>
      </p:pic>
      <p:sp>
        <p:nvSpPr>
          <p:cNvPr id="33" name="Text Placeholder 32">
            <a:extLst>
              <a:ext uri="{FF2B5EF4-FFF2-40B4-BE49-F238E27FC236}">
                <a16:creationId xmlns:a16="http://schemas.microsoft.com/office/drawing/2014/main" id="{2F15E5CC-C708-41FE-A7A3-053E1BC87F4F}"/>
              </a:ext>
            </a:extLst>
          </p:cNvPr>
          <p:cNvSpPr>
            <a:spLocks noGrp="1"/>
          </p:cNvSpPr>
          <p:nvPr>
            <p:ph type="body" sz="quarter" idx="14"/>
          </p:nvPr>
        </p:nvSpPr>
        <p:spPr>
          <a:xfrm>
            <a:off x="5032296" y="4172760"/>
            <a:ext cx="2139696" cy="1280157"/>
          </a:xfrm>
        </p:spPr>
        <p:txBody>
          <a:bodyPr/>
          <a:lstStyle/>
          <a:p>
            <a:r>
              <a:rPr lang="en-US" sz="3200" b="1" i="0" dirty="0">
                <a:effectLst/>
                <a:latin typeface="lato" panose="020F0502020204030203" pitchFamily="34" charset="0"/>
              </a:rPr>
              <a:t>Forest</a:t>
            </a:r>
          </a:p>
          <a:p>
            <a:endParaRPr lang="en-US" sz="3200" dirty="0"/>
          </a:p>
        </p:txBody>
      </p:sp>
      <p:pic>
        <p:nvPicPr>
          <p:cNvPr id="52" name="Picture Placeholder 51">
            <a:extLst>
              <a:ext uri="{FF2B5EF4-FFF2-40B4-BE49-F238E27FC236}">
                <a16:creationId xmlns:a16="http://schemas.microsoft.com/office/drawing/2014/main" id="{E531F544-C55C-4602-B4B8-F5660B7ED48E}"/>
              </a:ext>
            </a:extLst>
          </p:cNvPr>
          <p:cNvPicPr>
            <a:picLocks noGrp="1" noChangeAspect="1"/>
          </p:cNvPicPr>
          <p:nvPr>
            <p:ph type="pic" sz="quarter" idx="23"/>
          </p:nvPr>
        </p:nvPicPr>
        <p:blipFill>
          <a:blip r:embed="rId8">
            <a:extLst>
              <a:ext uri="{837473B0-CC2E-450A-ABE3-18F120FF3D39}">
                <a1611:picAttrSrcUrl xmlns:a1611="http://schemas.microsoft.com/office/drawing/2016/11/main" r:id="rId9"/>
              </a:ext>
            </a:extLst>
          </a:blip>
          <a:srcRect l="11394" r="11394"/>
          <a:stretch/>
        </p:blipFill>
        <p:spPr>
          <a:xfrm>
            <a:off x="7602465" y="2555551"/>
            <a:ext cx="1484985" cy="1280160"/>
          </a:xfrm>
        </p:spPr>
      </p:pic>
      <p:sp>
        <p:nvSpPr>
          <p:cNvPr id="36" name="Text Placeholder 35">
            <a:extLst>
              <a:ext uri="{FF2B5EF4-FFF2-40B4-BE49-F238E27FC236}">
                <a16:creationId xmlns:a16="http://schemas.microsoft.com/office/drawing/2014/main" id="{600F09FF-0051-4C2F-8747-35EDBE996D02}"/>
              </a:ext>
            </a:extLst>
          </p:cNvPr>
          <p:cNvSpPr>
            <a:spLocks noGrp="1"/>
          </p:cNvSpPr>
          <p:nvPr>
            <p:ph type="body" sz="quarter" idx="16"/>
          </p:nvPr>
        </p:nvSpPr>
        <p:spPr>
          <a:xfrm>
            <a:off x="7171992" y="4172761"/>
            <a:ext cx="2524457" cy="1280156"/>
          </a:xfrm>
        </p:spPr>
        <p:txBody>
          <a:bodyPr/>
          <a:lstStyle/>
          <a:p>
            <a:r>
              <a:rPr lang="en-US" sz="3200" b="1" i="0" dirty="0">
                <a:effectLst/>
                <a:latin typeface="lato" panose="020F0502020204030203" pitchFamily="34" charset="0"/>
              </a:rPr>
              <a:t>Freshwater</a:t>
            </a:r>
          </a:p>
          <a:p>
            <a:endParaRPr lang="en-US" sz="3200" dirty="0"/>
          </a:p>
        </p:txBody>
      </p:sp>
      <p:pic>
        <p:nvPicPr>
          <p:cNvPr id="54" name="Picture Placeholder 53">
            <a:extLst>
              <a:ext uri="{FF2B5EF4-FFF2-40B4-BE49-F238E27FC236}">
                <a16:creationId xmlns:a16="http://schemas.microsoft.com/office/drawing/2014/main" id="{7E965E64-2E65-4450-990B-C108B3B75B6F}"/>
              </a:ext>
            </a:extLst>
          </p:cNvPr>
          <p:cNvPicPr>
            <a:picLocks noGrp="1" noChangeAspect="1"/>
          </p:cNvPicPr>
          <p:nvPr>
            <p:ph type="pic" sz="quarter" idx="24"/>
          </p:nvPr>
        </p:nvPicPr>
        <p:blipFill>
          <a:blip r:embed="rId10">
            <a:extLst>
              <a:ext uri="{837473B0-CC2E-450A-ABE3-18F120FF3D39}">
                <a1611:picAttrSrcUrl xmlns:a1611="http://schemas.microsoft.com/office/drawing/2016/11/main" r:id="rId11"/>
              </a:ext>
            </a:extLst>
          </a:blip>
          <a:srcRect l="34955" r="34955"/>
          <a:stretch/>
        </p:blipFill>
        <p:spPr>
          <a:xfrm>
            <a:off x="9840051" y="2555551"/>
            <a:ext cx="1484985" cy="1280160"/>
          </a:xfrm>
        </p:spPr>
      </p:pic>
      <p:sp>
        <p:nvSpPr>
          <p:cNvPr id="38" name="Text Placeholder 37">
            <a:extLst>
              <a:ext uri="{FF2B5EF4-FFF2-40B4-BE49-F238E27FC236}">
                <a16:creationId xmlns:a16="http://schemas.microsoft.com/office/drawing/2014/main" id="{B122B5B8-1BE2-44F4-94EE-51D52B4D0424}"/>
              </a:ext>
            </a:extLst>
          </p:cNvPr>
          <p:cNvSpPr>
            <a:spLocks noGrp="1"/>
          </p:cNvSpPr>
          <p:nvPr>
            <p:ph type="body" sz="quarter" idx="18"/>
          </p:nvPr>
        </p:nvSpPr>
        <p:spPr>
          <a:xfrm>
            <a:off x="9517923" y="4172760"/>
            <a:ext cx="2139696" cy="1280155"/>
          </a:xfrm>
        </p:spPr>
        <p:txBody>
          <a:bodyPr/>
          <a:lstStyle/>
          <a:p>
            <a:r>
              <a:rPr lang="en-US" sz="3200" b="1" i="0" dirty="0">
                <a:effectLst/>
                <a:latin typeface="lato" panose="020F0502020204030203" pitchFamily="34" charset="0"/>
              </a:rPr>
              <a:t>Ocean</a:t>
            </a:r>
          </a:p>
          <a:p>
            <a:endParaRPr lang="en-US" sz="3200" dirty="0"/>
          </a:p>
        </p:txBody>
      </p:sp>
    </p:spTree>
    <p:extLst>
      <p:ext uri="{BB962C8B-B14F-4D97-AF65-F5344CB8AC3E}">
        <p14:creationId xmlns:p14="http://schemas.microsoft.com/office/powerpoint/2010/main" val="3401748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489ECA-141F-DD82-B06B-47F4A31C3E07}"/>
              </a:ext>
            </a:extLst>
          </p:cNvPr>
          <p:cNvSpPr>
            <a:spLocks noGrp="1"/>
          </p:cNvSpPr>
          <p:nvPr>
            <p:ph sz="quarter" idx="10"/>
          </p:nvPr>
        </p:nvSpPr>
        <p:spPr/>
        <p:txBody>
          <a:bodyPr/>
          <a:lstStyle/>
          <a:p>
            <a:pPr marL="0" indent="0">
              <a:buNone/>
            </a:pPr>
            <a:r>
              <a:rPr lang="en-US" sz="3600" b="0" i="0" dirty="0">
                <a:solidFill>
                  <a:srgbClr val="FF0000"/>
                </a:solidFill>
                <a:effectLst/>
                <a:latin typeface="lato" panose="020F0502020204030203" pitchFamily="34" charset="0"/>
              </a:rPr>
              <a:t>Body covering of different animals varies according to their natural habitat. Different animals have different types of body covering for their protection. The outer layer which is used for protection is called as body coverings. It acts as the animal’s first line of defense from any danger. </a:t>
            </a:r>
            <a:endParaRPr lang="en-US" sz="3600" dirty="0">
              <a:solidFill>
                <a:srgbClr val="FF0000"/>
              </a:solidFill>
            </a:endParaRPr>
          </a:p>
        </p:txBody>
      </p:sp>
      <p:sp>
        <p:nvSpPr>
          <p:cNvPr id="3" name="Title 2">
            <a:extLst>
              <a:ext uri="{FF2B5EF4-FFF2-40B4-BE49-F238E27FC236}">
                <a16:creationId xmlns:a16="http://schemas.microsoft.com/office/drawing/2014/main" id="{A64A1E11-35C0-A57E-110E-EA5561B19C55}"/>
              </a:ext>
            </a:extLst>
          </p:cNvPr>
          <p:cNvSpPr>
            <a:spLocks noGrp="1"/>
          </p:cNvSpPr>
          <p:nvPr>
            <p:ph type="title"/>
          </p:nvPr>
        </p:nvSpPr>
        <p:spPr/>
        <p:txBody>
          <a:bodyPr/>
          <a:lstStyle/>
          <a:p>
            <a:r>
              <a:rPr lang="en-US" b="1" i="1" dirty="0">
                <a:effectLst/>
                <a:latin typeface="lato" panose="020F0502020204030203" pitchFamily="34" charset="0"/>
              </a:rPr>
              <a:t>Different body covering in animals</a:t>
            </a:r>
            <a:br>
              <a:rPr lang="en-US" b="1" i="1" dirty="0">
                <a:effectLst/>
                <a:latin typeface="lato" panose="020F0502020204030203" pitchFamily="34" charset="0"/>
              </a:rPr>
            </a:br>
            <a:endParaRPr lang="en-US" i="1" dirty="0"/>
          </a:p>
        </p:txBody>
      </p:sp>
    </p:spTree>
    <p:extLst>
      <p:ext uri="{BB962C8B-B14F-4D97-AF65-F5344CB8AC3E}">
        <p14:creationId xmlns:p14="http://schemas.microsoft.com/office/powerpoint/2010/main" val="3104069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FAFF0A-68CB-A986-5D52-A59968BE0E12}"/>
              </a:ext>
            </a:extLst>
          </p:cNvPr>
          <p:cNvSpPr>
            <a:spLocks noGrp="1"/>
          </p:cNvSpPr>
          <p:nvPr>
            <p:ph type="body" sz="quarter" idx="12"/>
          </p:nvPr>
        </p:nvSpPr>
        <p:spPr/>
        <p:txBody>
          <a:bodyPr/>
          <a:lstStyle/>
          <a:p>
            <a:pPr algn="l">
              <a:buFont typeface="Arial" panose="020B0604020202020204" pitchFamily="34" charset="0"/>
              <a:buChar char="•"/>
            </a:pPr>
            <a:r>
              <a:rPr lang="en-US" sz="2400" i="0" dirty="0">
                <a:solidFill>
                  <a:srgbClr val="FF0000"/>
                </a:solidFill>
                <a:effectLst/>
                <a:latin typeface="lato" panose="020F0502020204030203" pitchFamily="34" charset="0"/>
              </a:rPr>
              <a:t>It is a hard protective outer covering in animals like snails, tortoises and turtles. </a:t>
            </a:r>
          </a:p>
          <a:p>
            <a:pPr algn="l">
              <a:buFont typeface="Arial" panose="020B0604020202020204" pitchFamily="34" charset="0"/>
              <a:buChar char="•"/>
            </a:pPr>
            <a:r>
              <a:rPr lang="en-US" sz="2400" i="0" dirty="0">
                <a:solidFill>
                  <a:srgbClr val="FF0000"/>
                </a:solidFill>
                <a:effectLst/>
                <a:latin typeface="lato" panose="020F0502020204030203" pitchFamily="34" charset="0"/>
              </a:rPr>
              <a:t>It protects their soft bodies from injuries and attacks </a:t>
            </a:r>
            <a:r>
              <a:rPr lang="en-US" sz="2400" b="0" i="0" dirty="0">
                <a:solidFill>
                  <a:srgbClr val="FF0000"/>
                </a:solidFill>
                <a:effectLst/>
                <a:latin typeface="lato" panose="020F0502020204030203" pitchFamily="34" charset="0"/>
              </a:rPr>
              <a:t>. </a:t>
            </a:r>
          </a:p>
        </p:txBody>
      </p:sp>
      <p:sp>
        <p:nvSpPr>
          <p:cNvPr id="4" name="Title 3">
            <a:extLst>
              <a:ext uri="{FF2B5EF4-FFF2-40B4-BE49-F238E27FC236}">
                <a16:creationId xmlns:a16="http://schemas.microsoft.com/office/drawing/2014/main" id="{293688E5-B0D1-8DA3-3D66-AF775C2E59EE}"/>
              </a:ext>
            </a:extLst>
          </p:cNvPr>
          <p:cNvSpPr>
            <a:spLocks noGrp="1"/>
          </p:cNvSpPr>
          <p:nvPr>
            <p:ph type="title"/>
          </p:nvPr>
        </p:nvSpPr>
        <p:spPr/>
        <p:txBody>
          <a:bodyPr/>
          <a:lstStyle/>
          <a:p>
            <a:r>
              <a:rPr lang="en-US" b="1" dirty="0">
                <a:effectLst/>
                <a:latin typeface="lato" panose="020F0502020204030203" pitchFamily="34" charset="0"/>
              </a:rPr>
              <a:t>Shells</a:t>
            </a:r>
            <a:br>
              <a:rPr lang="en-US" b="1" i="1" dirty="0">
                <a:effectLst/>
                <a:latin typeface="lato" panose="020F0502020204030203" pitchFamily="34" charset="0"/>
              </a:rPr>
            </a:br>
            <a:endParaRPr lang="en-US" i="1" dirty="0"/>
          </a:p>
        </p:txBody>
      </p:sp>
      <p:pic>
        <p:nvPicPr>
          <p:cNvPr id="10" name="Picture 9">
            <a:extLst>
              <a:ext uri="{FF2B5EF4-FFF2-40B4-BE49-F238E27FC236}">
                <a16:creationId xmlns:a16="http://schemas.microsoft.com/office/drawing/2014/main" id="{614DDC39-FB42-5B31-FA86-4EED8C777EEB}"/>
              </a:ext>
            </a:extLst>
          </p:cNvPr>
          <p:cNvPicPr>
            <a:picLocks noChangeAspect="1"/>
          </p:cNvPicPr>
          <p:nvPr/>
        </p:nvPicPr>
        <p:blipFill>
          <a:blip r:embed="rId2"/>
          <a:stretch>
            <a:fillRect/>
          </a:stretch>
        </p:blipFill>
        <p:spPr>
          <a:xfrm>
            <a:off x="7829550" y="767113"/>
            <a:ext cx="3702050" cy="2223737"/>
          </a:xfrm>
          <a:prstGeom prst="rect">
            <a:avLst/>
          </a:prstGeom>
        </p:spPr>
      </p:pic>
      <p:pic>
        <p:nvPicPr>
          <p:cNvPr id="12" name="Picture 11">
            <a:extLst>
              <a:ext uri="{FF2B5EF4-FFF2-40B4-BE49-F238E27FC236}">
                <a16:creationId xmlns:a16="http://schemas.microsoft.com/office/drawing/2014/main" id="{9D02FD62-E81A-D43B-FFC1-035DE7E58D4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29550" y="3429000"/>
            <a:ext cx="3702050" cy="2357438"/>
          </a:xfrm>
          <a:prstGeom prst="rect">
            <a:avLst/>
          </a:prstGeom>
        </p:spPr>
      </p:pic>
    </p:spTree>
    <p:extLst>
      <p:ext uri="{BB962C8B-B14F-4D97-AF65-F5344CB8AC3E}">
        <p14:creationId xmlns:p14="http://schemas.microsoft.com/office/powerpoint/2010/main" val="33080188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0F27AE-036F-5C65-F5C5-04C209B05406}"/>
              </a:ext>
            </a:extLst>
          </p:cNvPr>
          <p:cNvSpPr>
            <a:spLocks noGrp="1"/>
          </p:cNvSpPr>
          <p:nvPr>
            <p:ph type="body" sz="quarter" idx="12"/>
          </p:nvPr>
        </p:nvSpPr>
        <p:spPr/>
        <p:txBody>
          <a:bodyPr/>
          <a:lstStyle/>
          <a:p>
            <a:pPr algn="l">
              <a:buFont typeface="Arial" panose="020B0604020202020204" pitchFamily="34" charset="0"/>
              <a:buChar char="•"/>
            </a:pPr>
            <a:r>
              <a:rPr lang="en-US" sz="2400" b="0" i="0" dirty="0">
                <a:solidFill>
                  <a:srgbClr val="FF0000"/>
                </a:solidFill>
                <a:effectLst/>
                <a:latin typeface="lato" panose="020F0502020204030203" pitchFamily="34" charset="0"/>
              </a:rPr>
              <a:t>It is a </a:t>
            </a:r>
            <a:r>
              <a:rPr lang="en-US" sz="2400" b="1" i="0" dirty="0">
                <a:solidFill>
                  <a:srgbClr val="FF0000"/>
                </a:solidFill>
                <a:effectLst/>
                <a:latin typeface="lato" panose="020F0502020204030203" pitchFamily="34" charset="0"/>
              </a:rPr>
              <a:t>hard body covering that protects the animals from the predator and the weather</a:t>
            </a:r>
            <a:r>
              <a:rPr lang="en-US" sz="2400" b="0" i="0" dirty="0">
                <a:solidFill>
                  <a:srgbClr val="FF0000"/>
                </a:solidFill>
                <a:effectLst/>
                <a:latin typeface="lato" panose="020F0502020204030203" pitchFamily="34" charset="0"/>
              </a:rPr>
              <a:t>.</a:t>
            </a:r>
          </a:p>
          <a:p>
            <a:pPr algn="l">
              <a:buFont typeface="Arial" panose="020B0604020202020204" pitchFamily="34" charset="0"/>
              <a:buChar char="•"/>
            </a:pPr>
            <a:r>
              <a:rPr lang="en-US" sz="2400" b="0" i="0" dirty="0">
                <a:solidFill>
                  <a:srgbClr val="FF0000"/>
                </a:solidFill>
                <a:effectLst/>
                <a:latin typeface="lato" panose="020F0502020204030203" pitchFamily="34" charset="0"/>
              </a:rPr>
              <a:t>It is present in </a:t>
            </a:r>
            <a:r>
              <a:rPr lang="en-US" sz="2400" b="1" i="0" dirty="0">
                <a:solidFill>
                  <a:srgbClr val="FF0000"/>
                </a:solidFill>
                <a:effectLst/>
                <a:latin typeface="lato" panose="020F0502020204030203" pitchFamily="34" charset="0"/>
              </a:rPr>
              <a:t>both reptiles and fishes</a:t>
            </a:r>
            <a:r>
              <a:rPr lang="en-US" sz="2400" b="0" i="0" dirty="0">
                <a:solidFill>
                  <a:srgbClr val="FF0000"/>
                </a:solidFill>
                <a:effectLst/>
                <a:latin typeface="lato" panose="020F0502020204030203" pitchFamily="34" charset="0"/>
              </a:rPr>
              <a:t>.</a:t>
            </a:r>
          </a:p>
        </p:txBody>
      </p:sp>
      <p:sp>
        <p:nvSpPr>
          <p:cNvPr id="4" name="Title 3">
            <a:extLst>
              <a:ext uri="{FF2B5EF4-FFF2-40B4-BE49-F238E27FC236}">
                <a16:creationId xmlns:a16="http://schemas.microsoft.com/office/drawing/2014/main" id="{54CAAAFB-8C2E-9F67-542D-2EA0BA1B2584}"/>
              </a:ext>
            </a:extLst>
          </p:cNvPr>
          <p:cNvSpPr>
            <a:spLocks noGrp="1"/>
          </p:cNvSpPr>
          <p:nvPr>
            <p:ph type="title"/>
          </p:nvPr>
        </p:nvSpPr>
        <p:spPr/>
        <p:txBody>
          <a:bodyPr/>
          <a:lstStyle/>
          <a:p>
            <a:r>
              <a:rPr lang="en-US" b="1" i="0" dirty="0">
                <a:effectLst/>
                <a:latin typeface="lato" panose="020F0502020204030203" pitchFamily="34" charset="0"/>
              </a:rPr>
              <a:t>Scales</a:t>
            </a:r>
            <a:br>
              <a:rPr lang="en-US" b="1" i="0" dirty="0">
                <a:effectLst/>
                <a:latin typeface="lato" panose="020F0502020204030203" pitchFamily="34" charset="0"/>
              </a:rPr>
            </a:br>
            <a:endParaRPr lang="en-US" dirty="0"/>
          </a:p>
        </p:txBody>
      </p:sp>
      <p:pic>
        <p:nvPicPr>
          <p:cNvPr id="6" name="Picture 5">
            <a:extLst>
              <a:ext uri="{FF2B5EF4-FFF2-40B4-BE49-F238E27FC236}">
                <a16:creationId xmlns:a16="http://schemas.microsoft.com/office/drawing/2014/main" id="{770F96B8-1847-299F-CD3E-D3FEFDF57F88}"/>
              </a:ext>
            </a:extLst>
          </p:cNvPr>
          <p:cNvPicPr>
            <a:picLocks noChangeAspect="1"/>
          </p:cNvPicPr>
          <p:nvPr/>
        </p:nvPicPr>
        <p:blipFill>
          <a:blip r:embed="rId2"/>
          <a:stretch>
            <a:fillRect/>
          </a:stretch>
        </p:blipFill>
        <p:spPr>
          <a:xfrm>
            <a:off x="7734300" y="739775"/>
            <a:ext cx="3797300" cy="2384425"/>
          </a:xfrm>
          <a:prstGeom prst="rect">
            <a:avLst/>
          </a:prstGeom>
        </p:spPr>
      </p:pic>
      <p:pic>
        <p:nvPicPr>
          <p:cNvPr id="8" name="Picture 7">
            <a:extLst>
              <a:ext uri="{FF2B5EF4-FFF2-40B4-BE49-F238E27FC236}">
                <a16:creationId xmlns:a16="http://schemas.microsoft.com/office/drawing/2014/main" id="{D5857489-0302-D58A-23FA-8E986FFD6C0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34301" y="3429000"/>
            <a:ext cx="3797300" cy="2384425"/>
          </a:xfrm>
          <a:prstGeom prst="rect">
            <a:avLst/>
          </a:prstGeom>
        </p:spPr>
      </p:pic>
    </p:spTree>
    <p:extLst>
      <p:ext uri="{BB962C8B-B14F-4D97-AF65-F5344CB8AC3E}">
        <p14:creationId xmlns:p14="http://schemas.microsoft.com/office/powerpoint/2010/main" val="3246852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FAE54F-EBDC-7CA6-F4DC-ECB72CE69541}"/>
              </a:ext>
            </a:extLst>
          </p:cNvPr>
          <p:cNvSpPr>
            <a:spLocks noGrp="1"/>
          </p:cNvSpPr>
          <p:nvPr>
            <p:ph type="body" sz="quarter" idx="12"/>
          </p:nvPr>
        </p:nvSpPr>
        <p:spPr/>
        <p:txBody>
          <a:bodyPr/>
          <a:lstStyle/>
          <a:p>
            <a:pPr algn="l">
              <a:buFont typeface="Arial" panose="020B0604020202020204" pitchFamily="34" charset="0"/>
              <a:buChar char="•"/>
            </a:pPr>
            <a:r>
              <a:rPr lang="en-US" sz="2400" b="0" i="0" dirty="0">
                <a:solidFill>
                  <a:srgbClr val="FF0000"/>
                </a:solidFill>
                <a:effectLst/>
                <a:latin typeface="lato" panose="020F0502020204030203" pitchFamily="34" charset="0"/>
              </a:rPr>
              <a:t>This body covering is found in birds which </a:t>
            </a:r>
            <a:r>
              <a:rPr lang="en-US" sz="2400" b="1" i="0" dirty="0">
                <a:solidFill>
                  <a:srgbClr val="FF0000"/>
                </a:solidFill>
                <a:effectLst/>
                <a:latin typeface="lato" panose="020F0502020204030203" pitchFamily="34" charset="0"/>
              </a:rPr>
              <a:t>help them keep warm</a:t>
            </a:r>
            <a:r>
              <a:rPr lang="en-US" sz="2400" b="0" i="0" dirty="0">
                <a:solidFill>
                  <a:srgbClr val="FF0000"/>
                </a:solidFill>
                <a:effectLst/>
                <a:latin typeface="lato" panose="020F0502020204030203" pitchFamily="34" charset="0"/>
              </a:rPr>
              <a:t> and helps them to fly. </a:t>
            </a:r>
          </a:p>
          <a:p>
            <a:pPr algn="l">
              <a:buFont typeface="Arial" panose="020B0604020202020204" pitchFamily="34" charset="0"/>
              <a:buChar char="•"/>
            </a:pPr>
            <a:r>
              <a:rPr lang="en-US" sz="2400" b="0" i="0" dirty="0">
                <a:solidFill>
                  <a:srgbClr val="FF0000"/>
                </a:solidFill>
                <a:effectLst/>
                <a:latin typeface="lato" panose="020F0502020204030203" pitchFamily="34" charset="0"/>
              </a:rPr>
              <a:t>They also help them during rain. </a:t>
            </a:r>
          </a:p>
        </p:txBody>
      </p:sp>
      <p:sp>
        <p:nvSpPr>
          <p:cNvPr id="4" name="Title 3">
            <a:extLst>
              <a:ext uri="{FF2B5EF4-FFF2-40B4-BE49-F238E27FC236}">
                <a16:creationId xmlns:a16="http://schemas.microsoft.com/office/drawing/2014/main" id="{196A03BB-6EFE-4097-7309-F2610551AADB}"/>
              </a:ext>
            </a:extLst>
          </p:cNvPr>
          <p:cNvSpPr>
            <a:spLocks noGrp="1"/>
          </p:cNvSpPr>
          <p:nvPr>
            <p:ph type="title"/>
          </p:nvPr>
        </p:nvSpPr>
        <p:spPr/>
        <p:txBody>
          <a:bodyPr/>
          <a:lstStyle/>
          <a:p>
            <a:r>
              <a:rPr lang="en-US" b="1" i="0" dirty="0">
                <a:effectLst/>
                <a:latin typeface="lato" panose="020F0502020204030203" pitchFamily="34" charset="0"/>
              </a:rPr>
              <a:t>Feathers</a:t>
            </a:r>
            <a:br>
              <a:rPr lang="en-US" b="1" i="0" dirty="0">
                <a:effectLst/>
                <a:latin typeface="lato" panose="020F0502020204030203" pitchFamily="34" charset="0"/>
              </a:rPr>
            </a:br>
            <a:endParaRPr lang="en-US" dirty="0"/>
          </a:p>
        </p:txBody>
      </p:sp>
      <p:pic>
        <p:nvPicPr>
          <p:cNvPr id="6" name="Picture 5">
            <a:extLst>
              <a:ext uri="{FF2B5EF4-FFF2-40B4-BE49-F238E27FC236}">
                <a16:creationId xmlns:a16="http://schemas.microsoft.com/office/drawing/2014/main" id="{F6D85A93-4493-87A7-E921-C9D72F0E210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48600" y="805212"/>
            <a:ext cx="3683000" cy="2147538"/>
          </a:xfrm>
          <a:prstGeom prst="rect">
            <a:avLst/>
          </a:prstGeom>
        </p:spPr>
      </p:pic>
      <p:pic>
        <p:nvPicPr>
          <p:cNvPr id="8" name="Picture 7">
            <a:extLst>
              <a:ext uri="{FF2B5EF4-FFF2-40B4-BE49-F238E27FC236}">
                <a16:creationId xmlns:a16="http://schemas.microsoft.com/office/drawing/2014/main" id="{3E8943E7-A245-54FF-436C-E7E7339F4A5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848600" y="3515078"/>
            <a:ext cx="3683000" cy="2333272"/>
          </a:xfrm>
          <a:prstGeom prst="rect">
            <a:avLst/>
          </a:prstGeom>
        </p:spPr>
      </p:pic>
    </p:spTree>
    <p:extLst>
      <p:ext uri="{BB962C8B-B14F-4D97-AF65-F5344CB8AC3E}">
        <p14:creationId xmlns:p14="http://schemas.microsoft.com/office/powerpoint/2010/main" val="1338082684"/>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2.xml><?xml version="1.0" encoding="utf-8"?>
<ds:datastoreItem xmlns:ds="http://schemas.openxmlformats.org/officeDocument/2006/customXml" ds:itemID="{4DEA9014-ED64-4558-B1E1-D03F0EE32BEB}">
  <ds:schemaRefs>
    <ds:schemaRef ds:uri="http://purl.org/dc/elements/1.1/"/>
    <ds:schemaRef ds:uri="http://schemas.microsoft.com/office/infopath/2007/PartnerControls"/>
    <ds:schemaRef ds:uri="http://schemas.openxmlformats.org/package/2006/metadata/core-properties"/>
    <ds:schemaRef ds:uri="http://purl.org/dc/terms/"/>
    <ds:schemaRef ds:uri="16c05727-aa75-4e4a-9b5f-8a80a1165891"/>
    <ds:schemaRef ds:uri="71af3243-3dd4-4a8d-8c0d-dd76da1f02a5"/>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107</TotalTime>
  <Words>508</Words>
  <Application>Microsoft Office PowerPoint</Application>
  <PresentationFormat>Widescreen</PresentationFormat>
  <Paragraphs>49</Paragraphs>
  <Slides>16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Corbel</vt:lpstr>
      <vt:lpstr>Harlow Solid Italic</vt:lpstr>
      <vt:lpstr>lato</vt:lpstr>
      <vt:lpstr>Wingdings</vt:lpstr>
      <vt:lpstr>Office Theme</vt:lpstr>
      <vt:lpstr>Indira Gandhi National                 Open University    Topic : Animals Everywhere Subject : English Class : Fifth Name : Abhishek Kumar Ojha Session : 2019 - 22</vt:lpstr>
      <vt:lpstr>Agenda</vt:lpstr>
      <vt:lpstr>Introduction</vt:lpstr>
      <vt:lpstr>Habitat</vt:lpstr>
      <vt:lpstr>Types of Habitat in our Planet</vt:lpstr>
      <vt:lpstr>Different body covering in animals </vt:lpstr>
      <vt:lpstr>Shells </vt:lpstr>
      <vt:lpstr>Scales </vt:lpstr>
      <vt:lpstr>Feathers </vt:lpstr>
      <vt:lpstr>Hair/fur </vt:lpstr>
      <vt:lpstr>Different eating habits in animals  </vt:lpstr>
      <vt:lpstr>Birds </vt:lpstr>
      <vt:lpstr>Rodent </vt:lpstr>
      <vt:lpstr>Herbivore </vt:lpstr>
      <vt:lpstr>Carnivore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 Animals Everywhere</dc:title>
  <dc:creator>Abhishek Ojha</dc:creator>
  <cp:lastModifiedBy>Abhishek Ojha</cp:lastModifiedBy>
  <cp:revision>48</cp:revision>
  <dcterms:created xsi:type="dcterms:W3CDTF">2022-06-28T16:39:26Z</dcterms:created>
  <dcterms:modified xsi:type="dcterms:W3CDTF">2023-03-22T18:43:29Z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